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6" r:id="rId2"/>
  </p:sldMasterIdLst>
  <p:sldIdLst>
    <p:sldId id="256" r:id="rId3"/>
    <p:sldId id="257" r:id="rId4"/>
    <p:sldId id="258" r:id="rId5"/>
    <p:sldId id="260" r:id="rId6"/>
    <p:sldId id="259" r:id="rId7"/>
    <p:sldId id="262" r:id="rId8"/>
    <p:sldId id="261" r:id="rId9"/>
    <p:sldId id="264" r:id="rId10"/>
    <p:sldId id="263" r:id="rId11"/>
    <p:sldId id="265" r:id="rId12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36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12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20440" y="4203720"/>
            <a:ext cx="843912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4476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2044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20440" y="1870200"/>
            <a:ext cx="8439120" cy="4468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9C1DC927-EA91-4B0F-921E-A427B299A5B6}" type="slidenum">
              <a:rPr lang="ru-RU" sz="1400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12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80600" y="428400"/>
            <a:ext cx="9071640" cy="5909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2044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44760" y="420372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80600" y="-18648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44760" y="1870200"/>
            <a:ext cx="411804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20440" y="4203720"/>
            <a:ext cx="8438760" cy="2130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x-none"/>
              <a:t>Для правки текста заголовка щелкните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x-none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"/>
            </a:pPr>
            <a:r>
              <a:rPr lang="x-none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"/>
            </a:pPr>
            <a:r>
              <a:rPr lang="x-none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"/>
            </a:pPr>
            <a:r>
              <a:rPr lang="x-none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"/>
            </a:pPr>
            <a:r>
              <a:rPr lang="x-none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x-none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x-none"/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x-none" sz="1400"/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x-none" sz="1400"/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365CD77F-D412-47D1-84B1-ED5CA17765BA}" type="slidenum">
              <a:rPr lang="x-none" sz="140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z="1400" smtClean="0"/>
              <a:t>&lt;дата/время&gt;</a:t>
            </a: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/>
            <a:r>
              <a:rPr lang="ru-RU" sz="1400" smtClean="0"/>
              <a:t>&lt;нижний колонтитул&gt;</a:t>
            </a: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fld id="{365CD77F-D412-47D1-84B1-ED5CA17765BA}" type="slidenum">
              <a:rPr lang="x-none" sz="1400" smtClean="0"/>
              <a:t>‹#›</a:t>
            </a:fld>
            <a:endParaRPr lang="x-none"/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776" y="683493"/>
            <a:ext cx="9864849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«Критерии направления врачом психиатром-наркологом для проведения количественного и качественного определения </a:t>
            </a:r>
            <a:r>
              <a:rPr lang="ru-RU" sz="4000" dirty="0" err="1"/>
              <a:t>карбогидрат</a:t>
            </a:r>
            <a:r>
              <a:rPr lang="ru-RU" sz="4000" dirty="0"/>
              <a:t>-дефицитного </a:t>
            </a:r>
            <a:r>
              <a:rPr lang="ru-RU" sz="4000" dirty="0" err="1"/>
              <a:t>трансферина</a:t>
            </a:r>
            <a:r>
              <a:rPr lang="ru-RU" sz="4000" dirty="0"/>
              <a:t> (CDТ) в сыворотке крови</a:t>
            </a:r>
            <a:r>
              <a:rPr lang="ru-RU" sz="4000" dirty="0" smtClean="0"/>
              <a:t>»</a:t>
            </a:r>
            <a:endParaRPr lang="en-US" sz="4000" dirty="0" smtClean="0"/>
          </a:p>
          <a:p>
            <a:pPr algn="ctr"/>
            <a:endParaRPr lang="ru-RU" sz="4400" dirty="0"/>
          </a:p>
          <a:p>
            <a:pPr algn="ctr"/>
            <a:r>
              <a:rPr lang="ru-RU" sz="2800" b="1" dirty="0" smtClean="0"/>
              <a:t>Заведующая </a:t>
            </a:r>
            <a:r>
              <a:rPr lang="ru-RU" sz="2800" b="1" dirty="0"/>
              <a:t>амбулаторно-поликлиническим отделением КГБУЗ «Красноярский краевой наркологический диспансер №1» </a:t>
            </a:r>
            <a:endParaRPr lang="en-US" sz="2800" b="1" dirty="0" smtClean="0"/>
          </a:p>
          <a:p>
            <a:pPr algn="ctr"/>
            <a:r>
              <a:rPr lang="ru-RU" sz="2800" b="1" dirty="0" smtClean="0"/>
              <a:t>Наталья </a:t>
            </a:r>
            <a:r>
              <a:rPr lang="ru-RU" sz="2800" b="1" dirty="0"/>
              <a:t>Владимировна </a:t>
            </a:r>
            <a:r>
              <a:rPr lang="ru-RU" sz="2800" b="1" dirty="0" smtClean="0"/>
              <a:t>Левина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г</a:t>
            </a:r>
            <a:r>
              <a:rPr lang="ru-RU" sz="2800" b="1" dirty="0"/>
              <a:t>. Красноярск, 2017г.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0620000" y="-5163120"/>
            <a:ext cx="1260000" cy="12458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820440" y="2195661"/>
            <a:ext cx="8439120" cy="446796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>
              <a:buSzPct val="25000"/>
              <a:buFont typeface="StarSymbol"/>
              <a:buChar char=""/>
            </a:pPr>
            <a:r>
              <a:rPr lang="ru-RU" sz="6000" b="1" dirty="0">
                <a:latin typeface="Times New Roman"/>
              </a:rPr>
              <a:t>СПАСИБО </a:t>
            </a:r>
            <a:endParaRPr lang="en-US" sz="6000" b="1" dirty="0" smtClean="0">
              <a:latin typeface="Times New Roman"/>
            </a:endParaRPr>
          </a:p>
          <a:p>
            <a:pPr algn="ctr">
              <a:buSzPct val="25000"/>
              <a:buFont typeface="StarSymbol"/>
              <a:buChar char=""/>
            </a:pPr>
            <a:r>
              <a:rPr lang="ru-RU" sz="6000" b="1" dirty="0" smtClean="0">
                <a:latin typeface="Times New Roman"/>
              </a:rPr>
              <a:t>ЗА </a:t>
            </a:r>
            <a:r>
              <a:rPr lang="ru-RU" sz="6000" b="1" dirty="0">
                <a:latin typeface="Times New Roman"/>
              </a:rPr>
              <a:t>ВНИМАНИЕ!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11088000" y="-18000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521756" y="827509"/>
            <a:ext cx="92170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</a:t>
            </a:r>
            <a:r>
              <a:rPr lang="ru-RU" sz="2000" dirty="0" smtClean="0"/>
              <a:t>Распространение </a:t>
            </a:r>
            <a:r>
              <a:rPr lang="ru-RU" sz="2000" dirty="0"/>
              <a:t>хронического злоупотребления алкоголем в России актуализирует задачу по разработке комплекса мер, направленной на реализацию новой государственной антиалкогольной политики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   </a:t>
            </a:r>
            <a:r>
              <a:rPr lang="ru-RU" sz="2000" dirty="0" smtClean="0"/>
              <a:t>Современные </a:t>
            </a:r>
            <a:r>
              <a:rPr lang="ru-RU" sz="2000" dirty="0"/>
              <a:t>методики обследования позволяют с высокой степенью достоверности определять лиц, склонных к хроническому злоупотреблению алкоголем. Среди них важное место занимают методы диагностического обследования населения различных социальных и возрастных групп, позволяющие своевременно и на ранней стадии выявлять лиц с хронической алкогольной нагрузкой.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</a:t>
            </a:r>
            <a:r>
              <a:rPr lang="ru-RU" sz="2000" dirty="0" smtClean="0"/>
              <a:t>Представленная </a:t>
            </a:r>
            <a:r>
              <a:rPr lang="ru-RU" sz="2000" dirty="0"/>
              <a:t>методика основана на качественном и количественном электрофоретическом анализе </a:t>
            </a:r>
            <a:r>
              <a:rPr lang="ru-RU" sz="2000" dirty="0" err="1"/>
              <a:t>карбогидрат</a:t>
            </a:r>
            <a:r>
              <a:rPr lang="ru-RU" sz="2000" dirty="0"/>
              <a:t>-дефицитного </a:t>
            </a:r>
            <a:r>
              <a:rPr lang="ru-RU" sz="2000" dirty="0" err="1"/>
              <a:t>трансферрина</a:t>
            </a:r>
            <a:r>
              <a:rPr lang="ru-RU" sz="2000" dirty="0"/>
              <a:t> сыворотки крови — биологического маркера, отражающего хроническое злоупотребление алкоголем. Выбор данного маркера основан на его диагностической возможности отражать как раннее и скрытое злоупотребление алкоголем, так и обеспечивать мониторинг эффективности проводимой терапии посредством объективного отражения ремиссии или возникновения рецидива.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415925"/>
            <a:ext cx="7935912" cy="672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0620000" y="-69192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503808" y="548184"/>
            <a:ext cx="936104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Диагностическое значение: </a:t>
            </a:r>
            <a:r>
              <a:rPr lang="ru-RU" sz="2400" dirty="0"/>
              <a:t>обследование на предмет хронического злоупотребления алкоголем имеет большое значение для работников, чья профессиональная деятельность сопряжена с повышенным риском для окружающих. Методы прямого определения алкоголя в биологических жидкостях в данном случае малоэффективны, так как обследуемые имеют возможность подготовиться к плановым обследованиям. Определения уровня СDТ, напротив, является более эффективным средством оценки хронического злоупотребления алкоголем, так как период полураспада маркера составляет не менее 14-17 дней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ru-RU" sz="2400" dirty="0"/>
          </a:p>
          <a:p>
            <a:r>
              <a:rPr lang="ru-RU" sz="2400" dirty="0"/>
              <a:t>При плановой диспансеризации работников указанных профессий, а также сразу после </a:t>
            </a:r>
            <a:r>
              <a:rPr lang="ru-RU" sz="2400" dirty="0" err="1"/>
              <a:t>инциндентов</a:t>
            </a:r>
            <a:r>
              <a:rPr lang="ru-RU" sz="2400" dirty="0"/>
              <a:t> или происшествий для выявления возможной хронической алкогольной нагрузки, как фактора, способствующего возникновению чрезвычайной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0548360" y="-33192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10" y="539477"/>
            <a:ext cx="949777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0908360" y="-144000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57" y="539477"/>
            <a:ext cx="9170017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1088000" y="-108000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7" y="395461"/>
            <a:ext cx="9307637" cy="670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1088000" y="-72000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827509"/>
            <a:ext cx="8983739" cy="529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0800000" y="-540000"/>
            <a:ext cx="9071640" cy="2491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9" y="705959"/>
            <a:ext cx="9459023" cy="631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269</Words>
  <Application>Microsoft Office PowerPoint</Application>
  <PresentationFormat>Произвольный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kad</cp:lastModifiedBy>
  <cp:revision>6</cp:revision>
  <dcterms:modified xsi:type="dcterms:W3CDTF">2017-05-10T07:04:39Z</dcterms:modified>
</cp:coreProperties>
</file>